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308" r:id="rId4"/>
    <p:sldId id="307" r:id="rId5"/>
    <p:sldId id="267" r:id="rId6"/>
    <p:sldId id="305" r:id="rId7"/>
    <p:sldId id="306" r:id="rId8"/>
    <p:sldId id="268" r:id="rId9"/>
    <p:sldId id="269" r:id="rId10"/>
    <p:sldId id="270" r:id="rId11"/>
    <p:sldId id="304" r:id="rId12"/>
    <p:sldId id="272" r:id="rId13"/>
    <p:sldId id="273" r:id="rId14"/>
    <p:sldId id="29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8DF"/>
    <a:srgbClr val="B2F3FC"/>
    <a:srgbClr val="0033CC"/>
    <a:srgbClr val="636F89"/>
    <a:srgbClr val="99A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8" autoAdjust="0"/>
    <p:restoredTop sz="91023" autoAdjust="0"/>
  </p:normalViewPr>
  <p:slideViewPr>
    <p:cSldViewPr>
      <p:cViewPr varScale="1">
        <p:scale>
          <a:sx n="68" d="100"/>
          <a:sy n="68" d="100"/>
        </p:scale>
        <p:origin x="16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01CE5-EA66-4CE3-967B-CEE3BD43C86A}" type="datetimeFigureOut">
              <a:rPr lang="es-ES" smtClean="0"/>
              <a:pPr/>
              <a:t>09/10/2018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2239F-E71F-4D78-80DB-AECCDF98E50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37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2239F-E71F-4D78-80DB-AECCDF98E505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09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2239F-E71F-4D78-80DB-AECCDF98E50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25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chnology 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CC46AF-8678-4B6C-B358-4AECC7EF233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134F1-579B-4F39-A413-70985871DC8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A66CC-3183-419E-8528-B85EB50FE6E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2EAB1-D4B7-4287-AF19-BA414CE630F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16433-E147-46B5-9DCD-3AC007ACD0A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6E1C8-82FA-4EA3-863B-D14486457FD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BDC52-3D0A-467A-BA5A-57C80CA72E6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E4B45-9127-4373-AB9C-D5CE2B0FD67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EB583-A39E-4492-AE74-014D22C1B5B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6DBBF-1536-4CC1-941C-B04F7E1E907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E02B0-64FB-4785-ABEB-7D3250FE5C7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echnology 11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600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586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00500" y="5867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86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D2172FF-E479-4FFD-8B71-1A7EC4D09551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36F8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36F8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36F8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36F8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36F8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36F8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36F8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36F8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36F89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44" y="260648"/>
            <a:ext cx="885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Verdana" pitchFamily="34" charset="0"/>
                <a:cs typeface="Times New Roman" pitchFamily="18" charset="0"/>
              </a:rPr>
              <a:t>“Intervención en el aula a través </a:t>
            </a:r>
          </a:p>
          <a:p>
            <a:pPr algn="ctr"/>
            <a:r>
              <a:rPr lang="es-ES" sz="2800" b="1" dirty="0" smtClean="0">
                <a:latin typeface="Verdana" pitchFamily="34" charset="0"/>
                <a:cs typeface="Times New Roman" pitchFamily="18" charset="0"/>
              </a:rPr>
              <a:t>  de situaciones problemas”</a:t>
            </a:r>
          </a:p>
          <a:p>
            <a:pPr algn="ctr"/>
            <a:r>
              <a:rPr lang="es-ES" sz="2800" b="1" dirty="0" smtClean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   Formulas y Funciones</a:t>
            </a:r>
            <a:endParaRPr lang="es-ES" sz="28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85688" y="1785925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Verdana" pitchFamily="34" charset="0"/>
                <a:cs typeface="Times New Roman" pitchFamily="18" charset="0"/>
              </a:rPr>
              <a:t>Docente: Javier Ospina Moreno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077714"/>
              </p:ext>
            </p:extLst>
          </p:nvPr>
        </p:nvGraphicFramePr>
        <p:xfrm>
          <a:off x="539553" y="2420889"/>
          <a:ext cx="8136904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1"/>
                <a:gridCol w="3384376"/>
                <a:gridCol w="2664297"/>
              </a:tblGrid>
              <a:tr h="194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2559545" y="2637508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Verdana" pitchFamily="34" charset="0"/>
              </a:rPr>
              <a:t>Institución educativa Ángela Restrepo Moreno  Medellín</a:t>
            </a:r>
            <a:endParaRPr lang="es-ES" dirty="0" smtClean="0">
              <a:latin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159945" y="2684195"/>
            <a:ext cx="2427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Verdana" pitchFamily="34" charset="0"/>
                <a:cs typeface="Times New Roman" pitchFamily="18" charset="0"/>
              </a:rPr>
              <a:t>Informática Grado Octavo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719188" y="472514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Fórmulas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9 Imagen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564904"/>
            <a:ext cx="1368152" cy="1755104"/>
          </a:xfrm>
          <a:prstGeom prst="rect">
            <a:avLst/>
          </a:prstGeom>
        </p:spPr>
      </p:pic>
      <p:pic>
        <p:nvPicPr>
          <p:cNvPr id="17410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7" y="542570"/>
            <a:ext cx="8859486" cy="231489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619672" y="156284"/>
            <a:ext cx="590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Práctica con FORMULAS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383868" y="378390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E7</a:t>
            </a:r>
            <a:endParaRPr lang="es-CO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572000" y="378390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s-CO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s-CO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3707904" y="2616498"/>
            <a:ext cx="144016" cy="12445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Flecha abajo 5"/>
          <p:cNvSpPr/>
          <p:nvPr/>
        </p:nvSpPr>
        <p:spPr>
          <a:xfrm>
            <a:off x="4968044" y="2616498"/>
            <a:ext cx="108012" cy="116740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2" name="Conector recto 11"/>
          <p:cNvCxnSpPr/>
          <p:nvPr/>
        </p:nvCxnSpPr>
        <p:spPr>
          <a:xfrm>
            <a:off x="5004048" y="620688"/>
            <a:ext cx="0" cy="171060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>
            <a:off x="251520" y="2288904"/>
            <a:ext cx="4740588" cy="4239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3707904" y="620688"/>
            <a:ext cx="0" cy="182408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251520" y="2444768"/>
            <a:ext cx="345638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8 Rectángulo"/>
          <p:cNvSpPr/>
          <p:nvPr/>
        </p:nvSpPr>
        <p:spPr>
          <a:xfrm>
            <a:off x="2555773" y="5772588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005064"/>
            <a:ext cx="1412776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19672" y="156284"/>
            <a:ext cx="6336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Práctica sobre FUNCIONES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3" y="710282"/>
            <a:ext cx="8869013" cy="42677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7493" y="3212976"/>
            <a:ext cx="3858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INDICAR UN RAGO EN LAS HOJAS ELECTRONICAS</a:t>
            </a:r>
            <a:endParaRPr lang="es-CO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64042" y="3674641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CELDA INICIAL</a:t>
            </a:r>
            <a:r>
              <a:rPr lang="es-CO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CO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CELDA FINAL</a:t>
            </a:r>
            <a:endParaRPr lang="es-CO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39744" y="4244027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G7:G43</a:t>
            </a:r>
            <a:endParaRPr lang="es-CO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1331640" y="4077072"/>
            <a:ext cx="288032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>
            <a:off x="2987824" y="4077072"/>
            <a:ext cx="36004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2324523" y="5761836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18108" y="736554"/>
            <a:ext cx="4786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Situación problema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6162" y="1300030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PAPELERIA </a:t>
            </a: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PLANET </a:t>
            </a:r>
            <a:r>
              <a:rPr lang="es-CO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dedica a la compra y venta de productos para lo cual utiliza una planilla para llevar el control de sus ventas.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44334" y="2653755"/>
            <a:ext cx="548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Conocimientos</a:t>
            </a:r>
            <a:r>
              <a:rPr lang="es-CO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previos</a:t>
            </a:r>
            <a:endParaRPr lang="es-ES" sz="2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7537" y="3194973"/>
            <a:ext cx="885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Ventas, Diseño de documentos comerciales, IVA, retención en la fuente.</a:t>
            </a:r>
            <a:endParaRPr lang="es-ES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74761" y="4149080"/>
            <a:ext cx="294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Datos reales</a:t>
            </a:r>
            <a:endParaRPr lang="es-ES" sz="2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30632"/>
              </p:ext>
            </p:extLst>
          </p:nvPr>
        </p:nvGraphicFramePr>
        <p:xfrm>
          <a:off x="810984" y="4725144"/>
          <a:ext cx="7992887" cy="1174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4040"/>
                <a:gridCol w="4338847"/>
              </a:tblGrid>
              <a:tr h="794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 smtClean="0">
                          <a:solidFill>
                            <a:schemeClr val="tx1"/>
                          </a:solidFill>
                          <a:effectLst/>
                        </a:rPr>
                        <a:t>Valor de cada producto</a:t>
                      </a:r>
                      <a:endParaRPr lang="es-CO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 smtClean="0">
                          <a:solidFill>
                            <a:schemeClr val="tx1"/>
                          </a:solidFill>
                          <a:effectLst/>
                        </a:rPr>
                        <a:t>Listado de los valores de cada producto.</a:t>
                      </a:r>
                      <a:endParaRPr lang="es-CO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936049" y="144107"/>
            <a:ext cx="5284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C3.Contextualización</a:t>
            </a:r>
          </a:p>
        </p:txBody>
      </p:sp>
      <p:sp>
        <p:nvSpPr>
          <p:cNvPr id="11" name="8 Rectángulo"/>
          <p:cNvSpPr/>
          <p:nvPr/>
        </p:nvSpPr>
        <p:spPr>
          <a:xfrm>
            <a:off x="2114583" y="5894853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555776" y="188640"/>
            <a:ext cx="464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PLANILLA DE VENTAS</a:t>
            </a:r>
            <a:endParaRPr lang="es-ES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620688"/>
            <a:ext cx="8712307" cy="3888432"/>
          </a:xfrm>
          <a:prstGeom prst="rect">
            <a:avLst/>
          </a:prstGeom>
        </p:spPr>
      </p:pic>
      <p:sp>
        <p:nvSpPr>
          <p:cNvPr id="7" name="8 Rectángulo"/>
          <p:cNvSpPr/>
          <p:nvPr/>
        </p:nvSpPr>
        <p:spPr>
          <a:xfrm>
            <a:off x="2291082" y="5733256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Fórmulas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07704" y="3933056"/>
            <a:ext cx="468052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Haciendo uso de las fórmulas y funciones vistas anteriormente resolver el problema planteado por la papelería PLANET.</a:t>
            </a:r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645927" y="4617912"/>
            <a:ext cx="220943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Trabajar en equipos de a 4</a:t>
            </a:r>
            <a:endParaRPr lang="es-CO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GHGG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7929586" cy="2143777"/>
          </a:xfrm>
          <a:prstGeom prst="rect">
            <a:avLst/>
          </a:prstGeom>
        </p:spPr>
      </p:pic>
      <p:pic>
        <p:nvPicPr>
          <p:cNvPr id="4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92896"/>
            <a:ext cx="2520280" cy="2520280"/>
          </a:xfrm>
          <a:prstGeom prst="rect">
            <a:avLst/>
          </a:prstGeom>
          <a:noFill/>
        </p:spPr>
      </p:pic>
      <p:sp>
        <p:nvSpPr>
          <p:cNvPr id="1026" name="AutoShape 2" descr="Resultado de imagen para exc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28" name="AutoShape 4" descr="Resultado de imagen para exc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30" name="AutoShape 6" descr="data:image/jpeg;base64,/9j/4AAQSkZJRgABAQAAAQABAAD/2wCEAAkGBxASEhUSEBAQDxAVDxAQEA8VEBAQEA8QFhUWFhUVFRcYHSggGBolHRUVITEhJSkuLi4uFx8zODMsNygtLisBCgoKDg0OGxAQGi4fHR0rLS0tLSstLS0tLS0tLS0tLS0tLS0tLS0tLS0tKy0tLS0tLS0tLS0tLS0tLS0tLS0tLf/AABEIAOEA4QMBEQACEQEDEQH/xAAcAAABBQEBAQAAAAAAAAAAAAAEAAIDBQYHAQj/xABPEAABAwIBBQkKCggGAgMAAAABAAIDBBEFBhIhMVEHEzJBYXGhsbIiJFJyc4GRksHRFCMzQkNTYoKTohY0NWN0s8LhFSVEVIPShPBko8P/xAAZAQACAwEAAAAAAAAAAAAAAAAAAQIDBAX/xAAzEQACAQIDBgQEBgMBAAAAAAAAAQIDEQQSMRMhMjNBURRhcYEiUpHBIzRCobHwBdHhYv/aAAwDAQACEQMRAD8A7egD0IA9QAkAUuMZVUdNolmaX/VM7uTzgavPZVyqxjqyLmlqZDEN01x0U9Pb7UjvYFRLFdkVOt2KaXLKul0OqDBs3uNub59ZVTryfWxDat9Suq6qutd1VUPZxPbPIWn0HQoOcu5Fyl3BPhNR9fP+NJ71DO+4szF8In+vm/Fk96M77hmZ5v0310v4j/ejO+4szPC+X6yT13e9GZhdnh3zje8/fd70szC553fhv9ZyMwXPC13G5x+8UZguLe3bXekozBcW9u2u9JRmC4t7dtd6SjMFxphO0nzozBcQiI1IuFz3fHjjHqMPsTzBc9ZiEjDcBtxpBDcxwO0ObYgqSmyWY0uEbpE8VhM0zs5SN8A5HcfnC0QxDWpZGq1qb3AcsqKrs2OYMlP0L+4k+7fheZaI1Yy0LozTNArCQkAJACQAkAKyAEgAHGMXgpYzJO8MbqA1ue7wWjjKjKairsTklqcsyiy5qaklkJNPDsabSPH2nDVzBYqldy3LcjPKo3oZqOBZ7lQQyBK4iVsKVwJ4M5vBNto4jzjjRewXJvgbnaQzN28TfMouaRFySHDDHKp1l0K3VXQlGCynUx55mORnqPSL+jFnm9I/sPbk9UH6GX1Cn+P8j+g71vlf0HjJup+ol9VGXE/I/oFq3yse3JipP0MnoA9qeTEv9DHlr/KPbkpVH6F/5R7U9lin+j+P9hkr/KObkhVfUu9ZnvRsMV8v7r/Y9nX7fwP/AEOq/qj6zfen4fFfL+6DZV+38HoyMqvqvzNR4bFdv3QbGv2/cd+hdV9WPXan4XFdv3DY1/6xfoTVfVj1wjwuK7L6j2Ff+s9/Qep8Bvrj3I8JivL6hsK/9Yv0EqPAZ6/9keExXl9f+B4ev5fUJgyFkHCiiPnB9isjhMR1t9f+Elh639YezJONgu6miNtOhjXEcupWrDVVrb6lio1EafA3XYdJIDrDTewstWGk5Quy+i7xLFaC0SAEgBIA9QBXY9jEVJC6aU6Boa0cKR51NH/uhQnNQV2RlJRV2cUxnFpqyUyzHkYwcGNuwe9c6pUcndmWUm3vI4oVXcgFMiUbiJ2xpXAMocNfIdAs3jcdQ96BXNHh2T1+C3OPG46lOFGdTh07hGE56aGipcmoxpkOcdmoLXDA01xbzRHCwXFvC5G0dOLvMMQ8Jzmt6StCjSprRItShDsiqny7w5hs2R0p/dwyuHmNrHzFVvGU+juJ14dyH9P6b5tPWu5qcDrcl4uHZ/QW3j5jHZfM+bQ1p52Rt/qS8WvlYtv5DTl0/iw6qPO6Ie1Hiv8Ayw23keHLmXiw6bzzRBHin8obZ9hpy4n4sOf56iL3JeKfyhtn2GfptVf7Fo56lvuS8VL5RbZ9hjstazio4hzz36gjxUuwbaXYjOWtd/taYf8AM/3JeKn2X1Ftpdhhy3rv9vS/iSe5LxU+yDbS7EUmXtaPoKb15Sl4ufZC20uwO/dFquNkLeUNe635kvFyDbsiG6DVHVJTjnieOtyPFSDbSNbkljM1TDO6csJY8saWtLRm7212nSdq00qjnFt9C2EnJO4dkm/OhJ/eO9ihgnel7kMNwF0tZoEgBIASAPCgDimWuPGsqDmn4iMlkQ4nbX+fqXOrVMz8jLUnmZVQRrO2VB0UaiIIaxIRZ4VhhlNzoYNZ28gTSA3GF4QLC4zWDUNq20cNf4p/Qvp0b75E2M49T0jc091JbuYWWzjyniaOU9KurYmnRW/Xsi2pVjDUys2JYjWcFwpYTxtuLjxuE7zWWF161bh+FGfaVKmm5EUWTEDTnSZ0z+NzjrKFQit8t7BU113hjKSNnAY1vMArEktCVktBj0ARFIR4gBhQAxyVwI3JXERuSAiclcRDIUgA50mRKqqaoMRXyNSEdW3PHd51B/eH+TGuhh+XJ/3Q1U+BlzkOb0wO2R/Wj/H8hCwnLRoVtNIkAJACQBmN0PFTT0bw02kl+JYeMB3CI81/Sqa8ssCupK0Tj1Mxc1mQsYWqLEFsaoiD8NojK+2po0uOwISA6Bg2HCw0WYNAG1b8NRv8cvY0Uad/iZDlFj+9Axw8PgufrEZOprRxv6uhRxWLyfDHX+P+hWr5dy1KbDMB077Ud08nODCb25XnjKyUqF3nqalUKX6pFw8LWXg0iiRBZEhA70hEBSEeFFwGEpXEMcUgI3FK4iJxSuBE4ouIhkUbiBZikxFbUqLEV8gSA6bucu/y6oP7yTojYFvoP8GXv/Bpp8tmgyGHejfGf2ip4DkIMJykaBbDSJACQAkAcs3WqzOnihGpkZeRyuNh0BYsVLekZ6z32MjTtWNlAfEFAiFMCQGzycw7QG8Z7p5V9CnnlbotSVOGeVuhfY5iAgjDGEB7gQ37DRwnnmv6SFtxNbZR3as1VZ5I7jMYFBvshldfMYbMB05zzpLjtPH51yqEc8sz0X8mOjHNLM9EaB7ltuayCQpXIsFkKVxAshSuRB5CkIgJSENJQIaSlcCMlFwI3FK4iNxSuBE4pXEQvKVxAsxURAE6iIAkQB0rc+FsMnP25+wFvo8iXuaYcp+5pMixakj+8ekq3A8iJLC8pF6tZoEgBIASAOL5c1V8Rmu1rw3e2WIvoDQecaSVzq7+NmSo/iBoIYn8A727wHG7TzO96odmV7iTei02cLFQe4iw/C4s54vqGn3KFyLdjpWBQBkeedBOknY0Lq4WGSnd6vebaEcsPU59i2LOqJpHDU5wZH5JpIaBzklx51yMTWdSbt6GGtUc5M1lBCI42sHENPK46SfStVOOSKRrhHLFIlc9SuSIHuQRB5HJCBZHoIgz3JCIS5IR4SkAwuQIjcUgI3FIRG4oAjcUhELyoiBpikwAZkhAUiAOl5CC2FTH7VR1LfS/LS9zTHky9zTZIDvSLxSekq7BciPoTw3KRcrUXiQAkAJAHC8rf1+p8t/SFzK3GzHU4mDwKhlZYxTG1j3Tdh4uY8SjcVy5wGO7gB85wCilmko9yD3ySNlllWbxRPzTZzg2Bm279FxzC58y62KnkpO3ob60ssGc/wABjBlYOIHO9C4dKN5o59NXkjbB63m0gqZrFg4jI1p5ibKdNLMOOpeQ4XGdbfzP9617OPYuyokOCQcbPzyf9k9lHsLJEYcApvqz+JL/ANkbCHYMkex47J6lP0Z/Ek96NhAWzj2GHJml8F34j/el4eAbOPYYcl6bZIP+QpeHgLZRGnJSm/eev/ZHhoBsojDkjTeFL649yXhYC2MRpyOp/Dm9Zn/VLwsQ2MRhyMp/rJvWZ/1S8JEWwiMdkTB9bN6We5Lwce4bCJC/ISI6ppB5mlHg49xbCJE/c/jP+ok9Rqj4KPcXh13IH7m8Z/1L/wANvvS8Cu4eHXcEduYf/K/+r+6XgvMXh13NJguThp6R9KJM/OMnxmba2fyK+NBqm6fe/wC5YqXwON9SxwqifBEyIFrsxts7SLqdGDpwUOxKnDJFR7BDnS+Cw/ePuVl32Jg9RXPjF3Ri3I7+yWfyANhkDmhw1EXUwHoA4VlZ+v1Plj1Bcutxsx1OJkECoZUGRqIjVZHMvNGOUu9AUsKr4heVwo76yCd1Op/VouIvmmI5WNDG/wA0+hav8hLckaMU9yRQ5Lju3HYzrKwUF8VzPRXxGn31ajTcFrJdLTskYfzBSpv4kEXvN3GNC6MTSPUwEgBIASAEgBIASAEgBIASAEgBIASAEgBIASAEgAXEWXYVVUAjwU3hZ4qtAOQBwvK/9fqfLf0tXLrcbMdTiYNCVQyoMjKixGuyCN5x5N/sUsDz/Z/YMLzfYD3UX99xDZSk+tIf+qvx/EvQuxOqBMnjbO5m+1ZqW65XSLnfVcWAuIS9zfZY+hOL3jT3nSIjoHMF1ImsepAJACQA18jRrIHOQEroLg0mJ07eFPC3nlYOspZ49xZl3CIpWuAcxwc0i7XAgtcNoI1qSdxj0AQ1VVHE0vle2NgtdziGgX1aSlKSirsTaW9lecpaL/dQ+uCq9tT7kdpDuN/Sih/3MZ5iT7Eben3FtYdzw5VUI+nHmZIepqXiKXzC20O4fhuIRTsEkLs+MkgOzXNBsbG1wLi6sjJSV0WRkpK6ClIZQS1L9+kDpZA0Os1rS0Ady07OUrn1KklUavuKG3me8idKb/Lz+u33J7R92K77nrWg66ip/Gt7E1Lzf1C/mMqYGBpcKirBAJHfD7XGnSpX839Qv5sv5tLPMFfU0NANgXyLeZWoCwQBwvLH9oVPlR2Wrl1uNmOpxMFgVDKgyNRYjX7nXyzuSF3aarP8fzpen3Q8JzX6fcrt0t165g2UzO28q3G75r0LcRxAmDP4X3faqIFcCy3xSJA1e/uHcycXvGjp1A+8bDtjYfS0LqwNpNIwEEHUQQdJGg8oUwOW5Q5PGlf3clTLA91opnVM7ixx1RSd16Dx6tevm4inKDvfcYatNxd77ikmw6A62Z3O97usqlWIWT1GR4ZTD6CPztv1p3QZY9iwipKa1t4h5wxoI86qkkyLig/JzKMUD96kFqVzidFyIidb2jiG1vn23vw2I2byy0LKNXJ8L0OmipjzN8z2mPNz98uM3Nte99i6l1a5uurXOa5R4q6sk0XFOw/FN8I+GeXZsC5larnfkZKk8z8ivFGNipKxCINSEWWCYW6rkzBnNibYzSDRZvgNPhHoGnYp0aG0lv0QU6WeXkdLghaxoYxoaxrQ1rQLBrRoAC66VjopWHpgZDFzapeAdJDDb7o9y5eIX4jM8+Jg8jXBU7yAO+V4TuyNyvxLEXNab7CpKbE5HSNcY8UdS6U+FG5AuBfJAbHOHoJVi0AsUwOF5Z/tCp8qOw1cuvxsx1OJgkKoZUGRqAjX7nPy7/Iu7TVdgOfL0+6Hhea/T7lbujfr/NSx9p6txfM9i2vxFdhb9DudvtWeJWg/PUhkNS7uTzIWoHTsn33poDtp4uwF1aehuWhYKwZFVUzJWOjkaHxuaWuYRcOB4kmk1ZiavuZyXLDApaF2cM6SlcbMkOl0ZOpkh6ncfPr5tai6butDFUp5H5FEysvxrNcruSCsISuK49mIDU4AjlAKcWhoIgxKSGMQl7jh7pA57RpdAdnkidNuJX5nly9Cd2lboaNxFhm2LbCxGojisq5MkQSGyiRAooJJ5Wwwi73HX81jeNzuQKcIOTsgUXJ2R1HCMNjp4mxR6hpc48J7uNx5SurTgoRsjbGKirINUyQkAYzHmH4W8jwI+pc3Er8QzVOIhe542rPZkQOeR6N5FlTiERc0312KT3FcjqFK68LDtiYegLqvgR0I6EOBnuD5STtFWx0GWKYHC8tf2hUeUb2Grl1+YzHV4mBQKhlQZGoMRsdzn5d/kXdpquwHPl6fdEsLzX6FbujDv4/w0XaercVzPYsrcRUYeeF5vaqEVoMDkANlOg8yAOl5IPvRweSDfVJHsXVpcKN0OFFwrSQkARVVMyVjo5GtfG5pa5hFw4HiKTSasxNJ7mcVy1yVkoJM9mc+ke6zH6zE4/Rv9h4+dcyvh3DetDDVp5H5FFHJdZGiocUDCaKqzdB0g6CDqIVkJWJRZZUVZ8GsCS6kcdB1mmceI/YPQpyj1RLQsqqUmwaC4uIDQNJcTqA23UUgN/kngPwaO77GoeAZHa83YwHYOkrp0KWSO/U104ZVv1L5XlgkAJAFJW4bI6Zzw1jmkMsS8tIIFjozSs1Sm5SukVSi27jHYVMfmw/iPP8ASo7CXkLZshOBTHWYB+I73I2EvIWzZDUZKSP079G05pbohcRx6dL+VQlhHLqRlh3LqaCng3uJsZOdmxtZnWtewtey0yVo27GiKsrA+CcF4/fSdoqcdBlkpAcMy4/aFR47ew1cyvzGY6vEwCFZmVBkaixGx3OPl3+Rd2mq7Ac+Xp90SwvNfoAbow79/wDGh7UiuxXM9i2txFLRcfmWdFQUCgBO1JCOi5CuvRRcm+D0SPXUoP4UbqfCi/V5MSAEgCGrpWSsdHK1r43NLXscLhwO1JpNWYmk1ZnD8tMnPgE+ax2fA8Z0Zvd8QvwH+w8a5VekoSsjDUp5GU8cl1naKxxQAdQVlu5cAWkWIOkEKyErE4s0OSVXDR1DTPd1M7uYJib/AASR3zX/AGTqDuJaqOWMrstp2Urs6hJi9M3hTwjnkb71t2kF1NOePcHflJRD/UxHmdndSi69NdSLqwXUHblbRF7WNke573hjA2GZ2c46hcNsOfiUViKbdk94lXg3ZMvVeWiQAkAMdK0a3NHnCV0FyCXEoG8KaNvO9qjnj3I5l3JBK17M5jg5rm3a4G4IOogqMndbiSdwLBfpPLP61OHCgLNSA4Zl1+0Kjx29hq5mI42YqvEyvhWZlQZGoiNjucH493kndpquwPPfp90Tw3NfoCbow79/8aLtyq7FcfsW1uIoaXj8yzFQU1AhxSA3u5869IBsllHTf2rp4fgRtpcJplpLBIASAK7HMVbTsvbPkcc2KMa3v9gHGVVVqqmvMhOeVGYGHhzXmotLJKPjr6RbwRsAWB93qyi3c5xj+BOpX3bd0Dj3D+Nv2XcvLxqhoplGwHG26jYjYk3lFgLXDZhYseA5pFnNOkEK6EicWONGKcgEg0zjaOQ64Sfo38mwpzhbegcbFo0Bo2KlkGjZZG4Nm98ygh7m2hadbIz87xndS6GEoZFmerNOHpZVmerNUthpKLF5SJwC52ZvLTmBxaC7PIJ0cixYmTUlvKanECSujvwSedzz7VVnRFs8a+D6qM87QetNTiK6JhXRN1MjH3G+5TVRDzIscDcDTsI1Zpt6Sro8BdDhPMI4Uo/ef0hXQ4SRZKQHDcu/2jP47Ow1czEcxmOrxMroVmZSFxqIjY7nJ74d5J/W1W4Hnv0+6J4bmv0/0Q7oze/B/CxduVaMVx+xbW4ihp2rMVBLWqLEPzEgNtudn4h42VD+lrV08M/hNlHhNUtRaJAAuJVzIIzJIbNHFxuPE0bSVCc1BXZGUlFXZmaaN8jzUzi0jhaOPihj4gOXlWBtyeaRRvbux1Q9VSYmVlVG14LXgOaRYg8YVdyJgcco30r9ADoXHuJNOg+C7YetO5W9wG2tcdg8yjcjc8NQ/wAI9SV2Fy3wyva4GOUB7HDNc06QQroTLIstMn6WOKpijqpC6jc74iR3HJ8yCY8Q2HjsBxq6FOLmm9BxisyvodhXRNokAZjKl1potNrxvHoc33rBjOJFFXVALoyRrWSxWDSxu2osJlZXSkDhXTuQbNrka8uooSdea8eh7guhS30ka6PAgjCvlJvHb2Wq6HCWFmpgcMy8/aM/jM7DVy8RzGY6vEyuhKzspYWxQEa/c6PfJ8k/rarsF+Y9n/KJYbnP0/0e7oo78b/Cx/zJVoxfH7F9fiKCILKUk7VFiJAkI12527uJhslafS3+y6WFfwmyhwmwWwuI6iZrGl73BrGguc46AAEm0ldibtvMvnOqnieUFsLT3vEdF/3jhtWCUnUeZ6dChvM79D2qqgFXJibKeorRtVLINgj6wbUhXAqypje0sks5pFiCgjcxNZSb0+wOdGT3D9f3XcvWhkGSsiuFXcjcaQWm4UkySZo8IrWSMMUoD2OGa5p1Eew8qujPoyafRm1yYxx1O5lLVSF8TiGUdW46XbIZT4ew8fOttGr+mRop1LfCzbLUXmZyviJfBbZL/QsOLV2imqt6K8wGyyZGVWBJqdyMjI2A5qJ1hcGxNtgSlFojJWNdkUe9Q3XmS1DPRK/3rfh99I1Yd3ggvDR8bNzsP5QPYtFPQtLNTA4Xl4f8xn8ZnYauXiOYzFV4mVsKzsqYYxQYjXbnZ75/4pP6VbgvzPs/sSw/O9v9E26EO/G/wsf8yVasXxr0L6/EUEbVkZQTtCgwJA1IRp9z51nTt5Y3dYXQwj3GvD6G0W8vM9jNHUzzNaY2mlYQ7N33NM0msFwtwRs/sstanOo7fp/kpqRlJ26BEtFUPFviYxsu99upN0pPsh5GCSZLF/DqHczWNHWSo+FvqxbLzE3Iym+c+d3/ACBvZATWEh1uGxiEx5KUI+gDvGfI/rcprDU10JKlDsGxYNSt4NPCOXe2X9NlNUoLRIkoRXQfXYbDNG6GSNro3NzXNtbRyW1HlUnBNWsNxTVjlmL5MPpXmMslliNzBMyN0pI8CRrRocNvGuRXwsoS+Hemc+pRcXu0KibJ2sf8lS1D9l4zH27JRw9TsCpT7E9DkVitwRAGeNKwdV1csLUJqjM1MOS+IPjdFNFSujc2zg6aQ8xGa24I1ghXRw8+pYqMrWZr8maOqhgEdXMyoe02bKA4OLOIPvrcNV+NbIJpWZoimlZ7yTFqB8jo3MLO4EgIdf52ba1vFKrq03JqwpxbIRhMh1ysb4sd+lx9igqD7kdme/4C08KaY8gcyMflaD0qSoLqx7NDv0dpfnRb5475JOhxIRsIdVcNlHsH01NHG3MjYyNguQ1rQ1tzpOgKWVJWRYkluQFRfLy8zPapU9ALJTA4Vl5+0ajx2dhq5eI5jMVXiZXQrMyoLYVERrtzs99DycnsVmD/ADPs/sSw/O9gnL8d+M/hWfzJFrxfEvQvr8RRsasZSTsaosRK1qQi+yG0TzDbGw9K3YPqasP1NuuiaBIASAEgBIASAEgBIASAEgBIASAEgBIAjlnY3hva3ncG9aTklqxXQHJjlKNG/wAZOxrs8/luoOtDuRzx7jDjUZ4DJ5OVsElvSQFHap6XDOguiqRI3OzXM7pzS1wAcC0kG9uZSTuiSdwSm/WH+Tb1uRT0GWSsA4Tl4f8AMajx2dhq5eI5jMVXiZWwrMyoMYVEia3c8/Wh5OT2KzB/mV6P7E8PzvYPy9Hfcf8ACjtuWvF8S9C+vxFMxqxspJ2MUWIlaxRAtskNFU4bYT0ELbg9WaKGpuF0zSJACQAkAJACQAkAMlka1pc4hrQCXOJsABrJSbsrsAAY5TngOfJ4kUr+kCyq8RT6O5DaRGOxnwaeodzsbGPzEJbddExbTyGnEag8GnY3x52/0gpbWXRCzvsRyS1p1PpYvuySe0Izz8gzSLHDZXOjaXkF+kOIGaCQSLgcWpXQd1vLIu6K/KqMOjjDr5vwmPOFyLizhY24tKz4vl+5XVV0Vu9UzQM2CEHRpzGk+krIpRXQr3LoStxAN1WbzAN6lNVQzWGy4zYa+lS2os5Z5NVO+Ql22aXtErTRd43LqbuiSP8AWXcsQ6yp0+pYWKsA4Tl5+0ajx29hq5eI5jMVXiZWwrMyphcaiRNbuenvpviSdQVmD/Mr0ZLD872ZZ5djvuL+GPbPvWzF8S9DTW4ipY1YmUE7GqIEzWpAH5OaKtvLE8dS14TiLqGpuF1DUV9Zi8cb97zZXvsHWZG5wAJsNOriVM68YPK9SEqiTsQyYu/5tLL950TP6io+I7IW08iI4lUnVFCwfalc4/laltpdkLO+x5v1Wdc0DBsbE51vOXJbSfdCzSGOp5Twq2bma2Jg83ckou3+oV33J8BjzHysEsso+KfeSQyEFwINr6h3OoKylqydPqHYoy8Mo2xSD8pVk1eLJy0Zn6TECI2gH5jOyFyYTyqxnTsiN1byqW0FcjdiVuNPaCzA9TjNhrTVQWY0uTE2fTRu25/aK30XeCNNN3iR5WG1PfZLEfzge1V4rl+4qvCUUdiOEuduKCCZjfC6UWQmVlYRY2uUEGarc9v8FIPFPL7D7V0cLwe5pocJa/6nniPWFbDqXFgrAOD5d/tGo8o3sNXKr8xmKrxMroVnZSwtigI1u56e+m+K/qVuD/ML0ZKhzl6Mt8uh33D/AA8nbC2YviXoaa2qKxjVjZSTsaogTtaosAnCdFVFy54/KfctOFfxltHiNuuqjUZjHXZtRfwomflcfeufi+NFFTiIZK26pzkWyI1iNoK5G7EOVPaCzEE+K2GtPaCzFlkTWb4+fkEH/wCi14aV7ltF3uaedt2uG1rh6QtMtGXPQwWHSgtANxbQuLuMqYVIGbetPcAJMWcp8yNxFlXXG40CyLkGbbIQ95sGx0g/MV08M/w0a6PAFZUsvTPH2ov5jEsSr0x1OEoYqQ2XP2bKbEU1EePR0KWyFlK6eFlu5cHuuBmsBkd6G3UZQ3biDXY1eRsL2QvDo3xg1DiwPaWOLc1mmx0jTf0LfhYtQs1beaKCajvVg2T9Zbyxu9ithqy4sVYBwXLr9o1PlG9hq5VfmMxVeJlfCs7KWFxqAjWbn576ZzP7Kswn5hejJUOcvRl5lwO+oPITdpnvW3F8S9DTW1RXxtWNlROxqiIna1IB9LoqIT+8t6WkK/DcaLKXEbddZaGsyeWD82WLRrY4dIWHGcSKKuqBIS0jX0LJuKzyQM2hG4ASVzOU+ZG4juAKp1xoFkXIstdzm4mqBtjhd6HPHtWvBv4mW4fVm9W81GAw6lNr8rushcfIZEgx9IU9mFgSektrIHOQE9mKwJLTA2DLvJJuGNdIfygpSg+hCSfQ1+SUDmQFr2Oj+NkLWuGa7NJ0Gy6GGi407NWNVBNQsw/FKUyxljXBhJYQ4tzgM1wdquL6lZOOaNicldWBGYL4c0ruRubGOgX6VWqC6sjs+7Jo8Fpxp3oOO193n8ymqMF0JKEQ2ONrRZrQ0bAAB0KaSWhIemBWzkfCGeK4dSrjxMCxVgHBMuT/AJjU+Vb2GrlV+YzDV4mV0JWdlQWwqAjV5AHvln3+yrML+Yj7/wADo85Ghy4HfVN5GoH5ovetuL4l6P7GutqgFjVjKQhjUgJ2BRARFpIj++j6SArqHGidPiNoF11oazLZZQ50kNtkg6ljxau0UVdUBxUxssmRkLHj6Uo2YrED6IqWzFlAqyFrACXNBzrcIKE42RCW5FnkUB8Jdm3INN3TrOzc4SCwuRp0FacGnmfoTw98zNwugbCgpcDmboMzGtznkZsV3ZpcSLucbX07FlVCXcpVN9wsYIw8OSV/O/NHobZWKhHqS2aJ4sJp26REy+0jOPSpqnFdCShFdAxrQNAAA2DQFMkeoASAPCUroAefEIWcORjedwSzICvlykpxwc+U7GMJ6TYJXb6ADPxqof8AJUxbyvdboHvRlb1YE2F0s5k3yctuBoAGpNRsBdqQHAcuD/mNT5Udhq5VfmMw1eJldEVnZUFMcoiNXkCe+Y+d3ZKlhvzMff8AgdHnI1GXA75pfJ1XXCt+L4l6P7GutqgOMLGVE7AkBOwKIiOr0Zp2SRn0OCnS4kShqbQLsR0NhTZQUkz3QuijbJmmTOBeIwA5oAN7Hj5FVWg5WsV1It2sRR4bVHWaeIcgkmPTmhVqjN9kRySJW4E48OpkPiNjjHUT0qaw/dj2fdkjcnqbW5r5D9uR7gfMTZSVCA9nELgwyBnAhjbzMarFCK0RJRS0QUBbVoUiR6gBIASAIZqqNnDe1vO4BK6Ar5soqZup5kOxjXO6dSLsAV2UMjvkqZ55XuDB6BdLeA3fcQk444hyNJPpcUZQPP8AA5n/ACtRI7kziB6AnlQBNPk5A3SRc7TpTAsYqGNupo9CAJwwDUEAeoASAPn/AC8FsRqDxGW49VoXLrr42YqvEypjeqGionbIo2EbHc9N54z9t3UU8P8AmY/3oFLnRNllpFeamPgsqT5iYAuhilp7/Y21ugBG1YikU1ZFHpkljZzvAUW0RbSI4sYjdoiZNUHi3uF7mn71gOlCjKWibBb9ESVUddIwllHvTRpLppmNIA03zW3V9PD1b3tYnGE76G6YdC6UTWOUgEgBIASAI5Z2N4Tmt5yAlcCvnygpm/SZ52NBf1IuAI/KQn5KnkfyuIYPaUbwIzW18nBbFCNuaXuHnJt0IsAv8KqZPlaiQjYDmj0BFgJYcmYRpddx2k3TAsYcMibqaEAEtiaNQCAH2QB6gDxACQB6gDxACQBxbdFwOf4RLKWENMhcx9u4e0hvztQNxqKwV4O7Zlqxd7mIDyDY6CNYOsLK0UWJBKlYLG/3N26Y3/vXe0J0V+PEVNfixOiY9hEtQ+J0UzYcxsrXEx76SH5hFhcD5i6dWk523m+cMwD+hsLtNRUVE+1ue2CP0RBp9JKrWEh13kNgupLFRYVS6Wx0zHD5xAfJ6xu4+lNvD0tbIG6UNbIbUZY0rNDA53MM0dKpl/kaMdLv0K5YymtN5TYllbPKxzYKckEHTZz+rR0qpY+rN/hwK/FTlwxNVR4g0MaXuDbsaTcgawCugjcNlyipW/SZx2NBd1KdwBH5TX+Sp5H8pswe1G8CM4jXP4EccQ22c93To6EWAX+HVcnylRJbY2zB+WyLASQ5MR63kvO0knrTAsIMHhbqaEAGMp2DU0IAkAQB6gBIA8QAkAeoASAPEAeoASAPEAJAHj2gixAIOggi4IQBicpNzWjqLvhvSzbW6YieVmofdsqJ4eMtNxVKknocxygyJxCkuXRGaMfSxAvFuUDSFknQlEolTlE1+51GTRMe22cJZtZtqcq0nGUZJaEFdNSXQ1Us2IO0RtIG2wHS5WSqYqfCrf3zJudeWm7++YN+jVdLpmqM0bM5z+gWCr8FXnzJ/uQ8NVnxyDKbIeAfKSSyHYCGDo09Kth/jaS1uyccHBa7y2pMn6SPgQMv4Thnu9LrrVDDUoaRRfGjTjoiwdC22bYAWtYCyvLSlkycicbkIALgwSJvzQgAyOkYNTQgCUNGxADkAeIASAEgBIASAEgBIASAEgBIASAEgBIASAEgBIASAE7UgDN4H8rJ5Z6zrjKVxGlWguEgBIASAEgBIASAEgBIASAPEAJACQAkAJACQAkAJACQAkAJACQAkAJAC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" name="8 Imagen" descr="exc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492896"/>
            <a:ext cx="2359149" cy="2359149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051720" y="501317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OpenOffice</a:t>
            </a:r>
            <a:endParaRPr lang="es-CO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CO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Hoja de Cálculo</a:t>
            </a:r>
            <a:endParaRPr lang="es-CO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580112" y="494116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Microsoft</a:t>
            </a:r>
          </a:p>
          <a:p>
            <a:pPr algn="ctr"/>
            <a:r>
              <a:rPr lang="es-CO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Excel</a:t>
            </a:r>
            <a:endParaRPr lang="es-CO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62462" y="214290"/>
            <a:ext cx="4786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Objetivo General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9512" y="890444"/>
            <a:ext cx="864399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Construir el concepto de 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Fórmulas y funciones </a:t>
            </a:r>
            <a:r>
              <a:rPr lang="es-E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a partir de una situación problema de tipo 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contextual,</a:t>
            </a:r>
            <a:r>
              <a:rPr lang="es-CO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donde </a:t>
            </a:r>
            <a:r>
              <a:rPr lang="es-CO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el alumno relacione la experimentación directa a través de una actividad con la simulación </a:t>
            </a:r>
            <a:r>
              <a:rPr lang="es-CO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cálculos matemáticos y estadísticos, </a:t>
            </a:r>
            <a:r>
              <a:rPr lang="es-CO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y sea capaz de </a:t>
            </a:r>
            <a:r>
              <a:rPr lang="es-CO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utilizar dicho </a:t>
            </a:r>
            <a:r>
              <a:rPr lang="es-CO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concepto en otros contextos.</a:t>
            </a:r>
          </a:p>
          <a:p>
            <a:pPr algn="just"/>
            <a:endParaRPr lang="es-ES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8 Rectángulo"/>
          <p:cNvSpPr/>
          <p:nvPr/>
        </p:nvSpPr>
        <p:spPr>
          <a:xfrm>
            <a:off x="2261988" y="580526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Fórmulas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07504" y="38515"/>
            <a:ext cx="4786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Objetivo Específico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51520" y="764704"/>
            <a:ext cx="85689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Wingdings" pitchFamily="2" charset="2"/>
              <a:buChar char="ü"/>
            </a:pPr>
            <a:r>
              <a:rPr lang="es-E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Poner en funcionamiento 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 aplicación de </a:t>
            </a:r>
            <a:r>
              <a:rPr lang="es-ES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OpenOffice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para 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realizar cálculos</a:t>
            </a:r>
          </a:p>
          <a:p>
            <a:pPr marL="273050" indent="-273050" algn="just">
              <a:buFont typeface="Wingdings" pitchFamily="2" charset="2"/>
              <a:buChar char="ü"/>
            </a:pP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Definir que es una formula y analizar las condiciones para su manejo.</a:t>
            </a:r>
            <a:endParaRPr lang="es-ES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indent="-273050" algn="just">
              <a:buFont typeface="Wingdings" pitchFamily="2" charset="2"/>
              <a:buChar char="ü"/>
            </a:pP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Definir los tipos de fórmulas que se pueden manejar en las hojas electrónicas.</a:t>
            </a:r>
          </a:p>
          <a:p>
            <a:pPr marL="273050" lvl="0" indent="-273050" algn="just">
              <a:buFont typeface="Wingdings" pitchFamily="2" charset="2"/>
              <a:buChar char="ü"/>
            </a:pP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Definir que es una función y las funciones básicas que se pueden manejar en las hojas electrónicas</a:t>
            </a:r>
          </a:p>
          <a:p>
            <a:pPr marL="273050" indent="-273050" algn="just">
              <a:buFont typeface="Wingdings" pitchFamily="2" charset="2"/>
              <a:buChar char="ü"/>
            </a:pP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Resolver situaciones problemas por medio de fórmulas y funciones.</a:t>
            </a:r>
          </a:p>
          <a:p>
            <a:pPr marL="273050" lvl="0" indent="-273050" algn="just">
              <a:buFont typeface="Wingdings" pitchFamily="2" charset="2"/>
              <a:buChar char="ü"/>
            </a:pPr>
            <a:endParaRPr lang="es-ES" sz="22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8 Rectángulo"/>
          <p:cNvSpPr/>
          <p:nvPr/>
        </p:nvSpPr>
        <p:spPr>
          <a:xfrm>
            <a:off x="2227523" y="5805264"/>
            <a:ext cx="69509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Fórmulas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6194" y="116632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Verdana" pitchFamily="34" charset="0"/>
                <a:cs typeface="Times New Roman" pitchFamily="18" charset="0"/>
              </a:rPr>
              <a:t>Competencias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83568" y="551074"/>
            <a:ext cx="782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Algunas competencias para este tema son: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706495"/>
              </p:ext>
            </p:extLst>
          </p:nvPr>
        </p:nvGraphicFramePr>
        <p:xfrm>
          <a:off x="323529" y="1124744"/>
          <a:ext cx="8640960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3663"/>
                <a:gridCol w="4367297"/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Competencias a desarrollar  en matemáticas 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Fase</a:t>
                      </a:r>
                      <a:r>
                        <a:rPr lang="es-BO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desarrollo</a:t>
                      </a:r>
                      <a:endParaRPr lang="es-CO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Interpretativa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Analizar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Argumentativa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Explicar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Propositiva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Proponer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Procesos de actividad Matemática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Solución de problemas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Generaliza estrategias para la solución de problemas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Razonamiento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Justifica procedimientos y estrategias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Modelación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Establece modelos matemáticos de distintos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</a:rPr>
                        <a:t> niveles de complejidad.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Comunicativa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Expresa ideas en el lenguaje de la matemáticas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43615" y="4869160"/>
            <a:ext cx="885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latin typeface="Verdana" pitchFamily="34" charset="0"/>
                <a:cs typeface="Times New Roman" pitchFamily="18" charset="0"/>
              </a:rPr>
              <a:t>Competencias para la vida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971695" y="5238492"/>
            <a:ext cx="70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Verdana" pitchFamily="34" charset="0"/>
                <a:cs typeface="Times New Roman" pitchFamily="18" charset="0"/>
              </a:rPr>
              <a:t>Trabajo en equipo, autonomía, comprensión de los demás, la comunicación</a:t>
            </a:r>
            <a:r>
              <a:rPr lang="es-ES" sz="1600" b="1" dirty="0" smtClean="0">
                <a:latin typeface="Verdan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261988" y="580526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85720" y="191798"/>
            <a:ext cx="8858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Referente de aprendizaje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85720" y="2632329"/>
            <a:ext cx="8715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Cuando </a:t>
            </a:r>
            <a:r>
              <a:rPr lang="es-E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alumnos tienen la oportunidad de 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relacionar </a:t>
            </a:r>
            <a:r>
              <a:rPr lang="es-E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lo aprendido con la realidad, a través de algún material concreto, entonces podemos decir que hay un aprendizaje significativo en 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informática. </a:t>
            </a:r>
            <a:endParaRPr lang="es-ES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1315" y="792367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 este trabajo de clase se asumirá como referente el aprendizaje significativo enmarcado en el modelo de procesos consientes.</a:t>
            </a:r>
            <a:endParaRPr lang="es-E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8 Rectángulo"/>
          <p:cNvSpPr/>
          <p:nvPr/>
        </p:nvSpPr>
        <p:spPr>
          <a:xfrm>
            <a:off x="2261988" y="580526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85720" y="191798"/>
            <a:ext cx="8858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Metodología C3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7455" y="753764"/>
            <a:ext cx="88574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Se asume la metodología C3 como una propuesta constructivista, </a:t>
            </a:r>
            <a:r>
              <a:rPr lang="es-CO" sz="2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</a:t>
            </a:r>
            <a:r>
              <a:rPr lang="es-CO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-participativa de facilitación del aprendizaje significativo, fundamentada en el aprendizaje experiencial</a:t>
            </a:r>
            <a:r>
              <a:rPr lang="es-ES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74" y="2446535"/>
            <a:ext cx="3976820" cy="3365002"/>
          </a:xfrm>
          <a:prstGeom prst="rect">
            <a:avLst/>
          </a:prstGeom>
        </p:spPr>
      </p:pic>
      <p:sp>
        <p:nvSpPr>
          <p:cNvPr id="6" name="8 Rectángulo"/>
          <p:cNvSpPr/>
          <p:nvPr/>
        </p:nvSpPr>
        <p:spPr>
          <a:xfrm>
            <a:off x="2261988" y="580526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85720" y="191798"/>
            <a:ext cx="8858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C1: Concientización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7455" y="753764"/>
            <a:ext cx="885745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 fórmulas y funciones </a:t>
            </a:r>
            <a:r>
              <a:rPr lang="es-CO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se constituye en excelente herramienta para </a:t>
            </a:r>
            <a:r>
              <a:rPr lang="es-C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analizar y resolver problemas </a:t>
            </a:r>
            <a:r>
              <a:rPr lang="es-CO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C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cálculos, tiene aplicaciones en áreas como la contable, costos y presupuestos, estadística, administrativa, entre otras.  </a:t>
            </a:r>
          </a:p>
          <a:p>
            <a:pPr algn="just"/>
            <a:r>
              <a:rPr lang="es-CO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contabilidad</a:t>
            </a:r>
          </a:p>
          <a:p>
            <a:pPr algn="just"/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Permite realizar o diseñar documentos comerciales, realizar facturación, libro diario, liquidar nomina, ingreso y egresos y cualquier tipo de panillas con cálculos contables. </a:t>
            </a:r>
          </a:p>
          <a:p>
            <a:pPr algn="just"/>
            <a:endParaRPr 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estadística</a:t>
            </a:r>
            <a:r>
              <a:rPr lang="es-E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s-CO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E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En el tratamiento de </a:t>
            </a: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 datos que pueden ser tabulados para realizar cálculos estadísticos como promedios, moda, tendencias, porcentajes, permitiendo generar graficas estadistas para su análisis.</a:t>
            </a:r>
          </a:p>
          <a:p>
            <a:pPr algn="ctr"/>
            <a:endParaRPr lang="es-CO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dirty="0"/>
              <a:t> </a:t>
            </a:r>
            <a:endParaRPr lang="es-CO" dirty="0"/>
          </a:p>
          <a:p>
            <a:endParaRPr lang="es-CO" dirty="0"/>
          </a:p>
          <a:p>
            <a:pPr algn="just"/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8 Rectángulo"/>
          <p:cNvSpPr/>
          <p:nvPr/>
        </p:nvSpPr>
        <p:spPr>
          <a:xfrm>
            <a:off x="2261988" y="580526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339752" y="116632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C2.Conceptualización</a:t>
            </a:r>
          </a:p>
        </p:txBody>
      </p:sp>
      <p:pic>
        <p:nvPicPr>
          <p:cNvPr id="9" name="8 Imagen" descr="mapa formula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6467707"/>
          </a:xfrm>
          <a:prstGeom prst="rect">
            <a:avLst/>
          </a:prstGeom>
        </p:spPr>
      </p:pic>
      <p:sp>
        <p:nvSpPr>
          <p:cNvPr id="8" name="8 Rectángulo"/>
          <p:cNvSpPr/>
          <p:nvPr/>
        </p:nvSpPr>
        <p:spPr>
          <a:xfrm>
            <a:off x="2261988" y="6270411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08720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339752" y="116632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C2.Conceptualización</a:t>
            </a:r>
          </a:p>
        </p:txBody>
      </p:sp>
      <p:pic>
        <p:nvPicPr>
          <p:cNvPr id="9" name="8 Imagen" descr="Funcione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5709"/>
            <a:ext cx="9144000" cy="6467707"/>
          </a:xfrm>
          <a:prstGeom prst="rect">
            <a:avLst/>
          </a:prstGeom>
        </p:spPr>
      </p:pic>
      <p:sp>
        <p:nvSpPr>
          <p:cNvPr id="10" name="8 Rectángulo"/>
          <p:cNvSpPr/>
          <p:nvPr/>
        </p:nvSpPr>
        <p:spPr>
          <a:xfrm>
            <a:off x="0" y="6442501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97152"/>
            <a:ext cx="1412776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tellite in the sky-P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2035</TotalTime>
  <Words>621</Words>
  <Application>Microsoft Office PowerPoint</Application>
  <PresentationFormat>Presentación en pantalla (4:3)</PresentationFormat>
  <Paragraphs>103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Algerian</vt:lpstr>
      <vt:lpstr>Arial</vt:lpstr>
      <vt:lpstr>Arial Black</vt:lpstr>
      <vt:lpstr>Calibri</vt:lpstr>
      <vt:lpstr>Tahoma</vt:lpstr>
      <vt:lpstr>Times New Roman</vt:lpstr>
      <vt:lpstr>Verdana</vt:lpstr>
      <vt:lpstr>Wingdings</vt:lpstr>
      <vt:lpstr>Satellite in the sky-P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WindowsWolf.com.ar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Wolf</dc:creator>
  <cp:keywords>exciting online presentation communicate impactful exchange information broadcast collaborate on-screen projector white</cp:keywords>
  <dc:description>Use this template for presentations based on technology.</dc:description>
  <cp:lastModifiedBy>ASISTENTE2</cp:lastModifiedBy>
  <cp:revision>221</cp:revision>
  <dcterms:created xsi:type="dcterms:W3CDTF">2012-04-11T21:01:22Z</dcterms:created>
  <dcterms:modified xsi:type="dcterms:W3CDTF">2018-10-09T17:23:11Z</dcterms:modified>
  <cp:category>Technology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Satellite in the sky</vt:lpwstr>
  </property>
  <property fmtid="{D5CDD505-2E9C-101B-9397-08002B2CF9AE}" pid="3" name="Style">
    <vt:lpwstr>P</vt:lpwstr>
  </property>
  <property fmtid="{D5CDD505-2E9C-101B-9397-08002B2CF9AE}" pid="4" name="Folder">
    <vt:lpwstr>Technology</vt:lpwstr>
  </property>
  <property fmtid="{D5CDD505-2E9C-101B-9397-08002B2CF9AE}" pid="5" name="Attribution">
    <vt:lpwstr>Copyright © 2003 KMT Software, Inc. Images licensed from Hemera Technologies, Inc. © 2003. All Rights Reserved</vt:lpwstr>
  </property>
</Properties>
</file>